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397" r:id="rId2"/>
    <p:sldId id="290" r:id="rId3"/>
    <p:sldId id="348" r:id="rId4"/>
    <p:sldId id="349" r:id="rId5"/>
    <p:sldId id="291" r:id="rId6"/>
    <p:sldId id="274" r:id="rId7"/>
    <p:sldId id="350" r:id="rId8"/>
    <p:sldId id="283" r:id="rId9"/>
    <p:sldId id="320" r:id="rId10"/>
    <p:sldId id="321" r:id="rId11"/>
    <p:sldId id="322" r:id="rId12"/>
    <p:sldId id="280" r:id="rId13"/>
    <p:sldId id="258" r:id="rId14"/>
    <p:sldId id="277" r:id="rId15"/>
    <p:sldId id="278" r:id="rId16"/>
    <p:sldId id="282" r:id="rId17"/>
    <p:sldId id="357" r:id="rId18"/>
    <p:sldId id="356" r:id="rId19"/>
    <p:sldId id="325" r:id="rId20"/>
    <p:sldId id="275" r:id="rId21"/>
    <p:sldId id="382" r:id="rId22"/>
    <p:sldId id="399" r:id="rId23"/>
    <p:sldId id="400" r:id="rId24"/>
    <p:sldId id="302" r:id="rId25"/>
    <p:sldId id="292" r:id="rId26"/>
    <p:sldId id="296" r:id="rId27"/>
    <p:sldId id="295" r:id="rId28"/>
    <p:sldId id="297" r:id="rId29"/>
    <p:sldId id="298" r:id="rId30"/>
    <p:sldId id="299" r:id="rId31"/>
    <p:sldId id="300" r:id="rId32"/>
    <p:sldId id="270" r:id="rId33"/>
    <p:sldId id="273" r:id="rId34"/>
    <p:sldId id="269" r:id="rId35"/>
    <p:sldId id="335" r:id="rId36"/>
    <p:sldId id="336" r:id="rId37"/>
    <p:sldId id="271" r:id="rId38"/>
    <p:sldId id="268" r:id="rId39"/>
    <p:sldId id="285" r:id="rId40"/>
    <p:sldId id="289" r:id="rId41"/>
    <p:sldId id="293" r:id="rId42"/>
    <p:sldId id="315" r:id="rId43"/>
    <p:sldId id="316" r:id="rId44"/>
    <p:sldId id="261" r:id="rId45"/>
    <p:sldId id="331" r:id="rId46"/>
    <p:sldId id="351" r:id="rId47"/>
    <p:sldId id="352" r:id="rId48"/>
    <p:sldId id="353" r:id="rId49"/>
    <p:sldId id="364" r:id="rId50"/>
    <p:sldId id="326" r:id="rId51"/>
    <p:sldId id="367" r:id="rId52"/>
    <p:sldId id="368" r:id="rId53"/>
    <p:sldId id="369" r:id="rId54"/>
    <p:sldId id="366" r:id="rId55"/>
    <p:sldId id="371" r:id="rId56"/>
    <p:sldId id="338" r:id="rId57"/>
    <p:sldId id="394" r:id="rId58"/>
    <p:sldId id="339" r:id="rId59"/>
    <p:sldId id="372" r:id="rId60"/>
    <p:sldId id="342" r:id="rId61"/>
    <p:sldId id="345" r:id="rId62"/>
    <p:sldId id="343" r:id="rId63"/>
    <p:sldId id="395" r:id="rId64"/>
    <p:sldId id="396" r:id="rId65"/>
    <p:sldId id="392" r:id="rId66"/>
    <p:sldId id="378" r:id="rId67"/>
    <p:sldId id="375" r:id="rId68"/>
    <p:sldId id="376" r:id="rId69"/>
    <p:sldId id="377" r:id="rId70"/>
    <p:sldId id="303" r:id="rId71"/>
    <p:sldId id="405" r:id="rId72"/>
    <p:sldId id="308" r:id="rId73"/>
    <p:sldId id="304" r:id="rId74"/>
    <p:sldId id="380" r:id="rId75"/>
    <p:sldId id="385" r:id="rId76"/>
    <p:sldId id="386" r:id="rId77"/>
    <p:sldId id="387" r:id="rId78"/>
    <p:sldId id="402" r:id="rId79"/>
    <p:sldId id="403" r:id="rId80"/>
    <p:sldId id="404" r:id="rId81"/>
    <p:sldId id="406" r:id="rId82"/>
    <p:sldId id="393" r:id="rId83"/>
    <p:sldId id="388" r:id="rId84"/>
    <p:sldId id="389" r:id="rId85"/>
    <p:sldId id="390" r:id="rId86"/>
    <p:sldId id="391" r:id="rId87"/>
    <p:sldId id="288" r:id="rId88"/>
    <p:sldId id="358" r:id="rId89"/>
    <p:sldId id="359" r:id="rId90"/>
    <p:sldId id="360" r:id="rId91"/>
    <p:sldId id="381" r:id="rId92"/>
    <p:sldId id="398" r:id="rId93"/>
    <p:sldId id="407" r:id="rId94"/>
    <p:sldId id="401" r:id="rId95"/>
    <p:sldId id="318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644" autoAdjust="0"/>
  </p:normalViewPr>
  <p:slideViewPr>
    <p:cSldViewPr>
      <p:cViewPr>
        <p:scale>
          <a:sx n="100" d="100"/>
          <a:sy n="100" d="100"/>
        </p:scale>
        <p:origin x="-1932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7620224"/>
        <c:axId val="49036608"/>
      </c:barChart>
      <c:catAx>
        <c:axId val="15762022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49036608"/>
        <c:crosses val="autoZero"/>
        <c:auto val="1"/>
        <c:lblAlgn val="ctr"/>
        <c:lblOffset val="100"/>
        <c:noMultiLvlLbl val="0"/>
      </c:catAx>
      <c:valAx>
        <c:axId val="4903660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76202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212416"/>
        <c:axId val="196617920"/>
      </c:barChart>
      <c:catAx>
        <c:axId val="49212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96617920"/>
        <c:crosses val="autoZero"/>
        <c:auto val="1"/>
        <c:lblAlgn val="ctr"/>
        <c:lblOffset val="100"/>
        <c:noMultiLvlLbl val="0"/>
      </c:catAx>
      <c:valAx>
        <c:axId val="19661792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492124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dirty="0" smtClean="0"/>
            <a:t>2008</a:t>
          </a:r>
          <a:r>
            <a:rPr lang="zh-TW" altLang="en-US" dirty="0" smtClean="0"/>
            <a:t>年</a:t>
          </a:r>
          <a:r>
            <a:rPr lang="en-US" altLang="zh-TW" dirty="0" smtClean="0"/>
            <a:t>11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7AEAEDC-6CD9-49B8-98EF-45124AC8CC43}">
      <dgm:prSet phldrT="[文字]"/>
      <dgm:spPr/>
      <dgm:t>
        <a:bodyPr/>
        <a:lstStyle/>
        <a:p>
          <a:r>
            <a:rPr lang="en-US" altLang="zh-TW" dirty="0" smtClean="0"/>
            <a:t>2009</a:t>
          </a:r>
          <a:r>
            <a:rPr lang="zh-TW" altLang="en-US" dirty="0" smtClean="0"/>
            <a:t>年</a:t>
          </a:r>
          <a:r>
            <a:rPr lang="en-US" altLang="zh-TW" dirty="0" smtClean="0"/>
            <a:t>1</a:t>
          </a:r>
          <a:r>
            <a:rPr lang="zh-TW" altLang="en-US" dirty="0" smtClean="0"/>
            <a:t>月</a:t>
          </a:r>
          <a:endParaRPr lang="zh-TW" altLang="en-US" dirty="0"/>
        </a:p>
      </dgm:t>
    </dgm:pt>
    <dgm:pt modelId="{028EF5E8-396B-4842-B516-92F9D46C525B}" type="par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CD4A6534-574B-4456-A092-2C89B37F8690}" type="sibTrans" cxnId="{809C3FE7-25D5-4CF1-AECA-E1D3A4B3A95B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一份署名中本聰的論文被發表在網路上，標題為</a:t>
          </a:r>
          <a:r>
            <a:rPr lang="en-US" altLang="zh-TW" b="0" i="0" dirty="0" smtClean="0"/>
            <a:t>《</a:t>
          </a:r>
          <a:r>
            <a:rPr lang="zh-TW" altLang="en-US" b="0" i="0" dirty="0" smtClean="0"/>
            <a:t>比特幣：對等網路電子現金系統</a:t>
          </a:r>
          <a:r>
            <a:rPr lang="en-US" altLang="zh-TW" b="0" i="0" dirty="0" smtClean="0"/>
            <a:t>》</a:t>
          </a:r>
          <a:r>
            <a:rPr lang="zh-TW" altLang="en-US" b="0" i="0" dirty="0" smtClean="0"/>
            <a:t>（</a:t>
          </a:r>
          <a:r>
            <a:rPr lang="en-US" b="0" i="1" dirty="0" smtClean="0"/>
            <a:t>Bitcoin: A Peer-to-Peer Electronic Cash System</a:t>
          </a:r>
          <a:r>
            <a:rPr lang="en-US" b="0" i="0" dirty="0" smtClean="0"/>
            <a:t>）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F54278B4-88AE-48BC-9725-D9AC1172DF3E}">
      <dgm:prSet phldrT="[文字]"/>
      <dgm:spPr/>
      <dgm:t>
        <a:bodyPr/>
        <a:lstStyle/>
        <a:p>
          <a:r>
            <a:rPr lang="zh-TW" altLang="en-US" b="0" i="0" dirty="0" smtClean="0"/>
            <a:t>推出了第一個開源的比特幣客戶端軟體，中本聰使用該軟體對第一個比特幣「區塊」（</a:t>
          </a:r>
          <a:r>
            <a:rPr lang="en-US" altLang="zh-TW" b="0" i="0" dirty="0" smtClean="0"/>
            <a:t>block</a:t>
          </a:r>
          <a:r>
            <a:rPr lang="zh-TW" altLang="en-US" b="0" i="0" dirty="0" smtClean="0"/>
            <a:t>，又稱為創始區塊，</a:t>
          </a:r>
          <a:r>
            <a:rPr lang="en-US" altLang="zh-TW" b="0" i="0" dirty="0" smtClean="0"/>
            <a:t>genesis block</a:t>
          </a:r>
          <a:r>
            <a:rPr lang="zh-TW" altLang="en-US" b="0" i="0" dirty="0" smtClean="0"/>
            <a:t>）進行「挖礦」（</a:t>
          </a:r>
          <a:r>
            <a:rPr lang="en-US" altLang="zh-TW" b="0" i="0" dirty="0" smtClean="0"/>
            <a:t>mining</a:t>
          </a:r>
          <a:r>
            <a:rPr lang="zh-TW" altLang="en-US" b="0" i="0" dirty="0" smtClean="0"/>
            <a:t>），並獲得了第一批的</a:t>
          </a:r>
          <a:r>
            <a:rPr lang="en-US" altLang="zh-TW" b="0" i="0" dirty="0" smtClean="0"/>
            <a:t>50</a:t>
          </a:r>
          <a:r>
            <a:rPr lang="zh-TW" altLang="en-US" b="0" i="0" dirty="0" smtClean="0"/>
            <a:t>個比特幣</a:t>
          </a:r>
          <a:endParaRPr lang="zh-TW" altLang="en-US" dirty="0"/>
        </a:p>
      </dgm:t>
    </dgm:pt>
    <dgm:pt modelId="{941EC579-7FC3-4FEB-8C14-EF78085D6203}" type="par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B95FD799-DC8B-4AD4-A4F4-8CFE90BA7F8C}" type="sibTrans" cxnId="{FDB83C37-9862-43B3-864D-0BC6ED277D63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2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D5FF84-47CA-4777-AE46-3CBCD9329948}" type="pres">
      <dgm:prSet presAssocID="{E2C9C1F6-BF4F-4BCC-8D57-211AAC57FE7D}" presName="spaceBetweenRectangles" presStyleCnt="0"/>
      <dgm:spPr/>
    </dgm:pt>
    <dgm:pt modelId="{8592E5DF-9406-4C1B-BE80-1340AE3BB95A}" type="pres">
      <dgm:prSet presAssocID="{47AEAEDC-6CD9-49B8-98EF-45124AC8CC43}" presName="parentLin" presStyleCnt="0"/>
      <dgm:spPr/>
    </dgm:pt>
    <dgm:pt modelId="{839F07BA-D303-4E32-9150-2D9F55E0ADFD}" type="pres">
      <dgm:prSet presAssocID="{47AEAEDC-6CD9-49B8-98EF-45124AC8CC43}" presName="parentLeftMargin" presStyleLbl="node1" presStyleIdx="0" presStyleCnt="2"/>
      <dgm:spPr/>
      <dgm:t>
        <a:bodyPr/>
        <a:lstStyle/>
        <a:p>
          <a:endParaRPr lang="zh-TW" altLang="en-US"/>
        </a:p>
      </dgm:t>
    </dgm:pt>
    <dgm:pt modelId="{4EBB1E67-6489-4043-9A6D-2376F8C14A38}" type="pres">
      <dgm:prSet presAssocID="{47AEAEDC-6CD9-49B8-98EF-45124AC8CC43}" presName="parentText" presStyleLbl="node1" presStyleIdx="1" presStyleCnt="2" custScaleX="39378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17C7B1-42C2-4301-8C5E-338557C3C733}" type="pres">
      <dgm:prSet presAssocID="{47AEAEDC-6CD9-49B8-98EF-45124AC8CC43}" presName="negativeSpace" presStyleCnt="0"/>
      <dgm:spPr/>
    </dgm:pt>
    <dgm:pt modelId="{4FE33BE9-DB7C-4F18-BCB5-C655C250FDE9}" type="pres">
      <dgm:prSet presAssocID="{47AEAEDC-6CD9-49B8-98EF-45124AC8CC4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F20A22-C2D4-459D-BFD6-8DA14D969066}" type="presOf" srcId="{AA6412AB-8278-4403-995A-09F49474EA8E}" destId="{7F8C65D4-B89F-4209-8508-FFA63E474DB1}" srcOrd="1" destOrd="0" presId="urn:microsoft.com/office/officeart/2005/8/layout/list1"/>
    <dgm:cxn modelId="{3A504F04-2B55-41AB-8E28-87433CE31545}" type="presOf" srcId="{47AEAEDC-6CD9-49B8-98EF-45124AC8CC43}" destId="{4EBB1E67-6489-4043-9A6D-2376F8C14A38}" srcOrd="1" destOrd="0" presId="urn:microsoft.com/office/officeart/2005/8/layout/list1"/>
    <dgm:cxn modelId="{809C3FE7-25D5-4CF1-AECA-E1D3A4B3A95B}" srcId="{7B4C1653-6262-462A-AA2E-70F41EC94155}" destId="{47AEAEDC-6CD9-49B8-98EF-45124AC8CC43}" srcOrd="1" destOrd="0" parTransId="{028EF5E8-396B-4842-B516-92F9D46C525B}" sibTransId="{CD4A6534-574B-4456-A092-2C89B37F8690}"/>
    <dgm:cxn modelId="{B5DA82F6-93EE-4F51-B5C6-3F8C1A2D3BD9}" type="presOf" srcId="{7B4C1653-6262-462A-AA2E-70F41EC94155}" destId="{97643123-DB96-41E2-8E0E-0C52E239CD34}" srcOrd="0" destOrd="0" presId="urn:microsoft.com/office/officeart/2005/8/layout/list1"/>
    <dgm:cxn modelId="{FDB83C37-9862-43B3-864D-0BC6ED277D63}" srcId="{47AEAEDC-6CD9-49B8-98EF-45124AC8CC43}" destId="{F54278B4-88AE-48BC-9725-D9AC1172DF3E}" srcOrd="0" destOrd="0" parTransId="{941EC579-7FC3-4FEB-8C14-EF78085D6203}" sibTransId="{B95FD799-DC8B-4AD4-A4F4-8CFE90BA7F8C}"/>
    <dgm:cxn modelId="{3532F1D7-6588-4E10-AFE1-3F73026EB374}" type="presOf" srcId="{47AEAEDC-6CD9-49B8-98EF-45124AC8CC43}" destId="{839F07BA-D303-4E32-9150-2D9F55E0ADFD}" srcOrd="0" destOrd="0" presId="urn:microsoft.com/office/officeart/2005/8/layout/list1"/>
    <dgm:cxn modelId="{0E939C4D-83A3-4D3C-9286-0F0CA359F2EE}" type="presOf" srcId="{4E15C8E2-C215-482E-BB3C-145A36CC320A}" destId="{F85D4E9C-F307-47B3-AC78-E86AA211416B}" srcOrd="0" destOrd="0" presId="urn:microsoft.com/office/officeart/2005/8/layout/list1"/>
    <dgm:cxn modelId="{128AFCFC-BA57-467D-A0C2-7A2ACA784B6F}" type="presOf" srcId="{AA6412AB-8278-4403-995A-09F49474EA8E}" destId="{BD7DC11C-DCD7-40E2-A5D2-D9DF6F067607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DD4404CD-7B7C-45F7-90B7-2D6CE8B33607}" type="presOf" srcId="{F54278B4-88AE-48BC-9725-D9AC1172DF3E}" destId="{4FE33BE9-DB7C-4F18-BCB5-C655C250FDE9}" srcOrd="0" destOrd="0" presId="urn:microsoft.com/office/officeart/2005/8/layout/list1"/>
    <dgm:cxn modelId="{6F117206-3025-45A9-9A27-21F61B9D46DB}" type="presParOf" srcId="{97643123-DB96-41E2-8E0E-0C52E239CD34}" destId="{AC0BB063-8D1A-40A0-870F-5C7C85BB5DC7}" srcOrd="0" destOrd="0" presId="urn:microsoft.com/office/officeart/2005/8/layout/list1"/>
    <dgm:cxn modelId="{9FF882BA-2444-486B-BC75-9BAC3FDF7391}" type="presParOf" srcId="{AC0BB063-8D1A-40A0-870F-5C7C85BB5DC7}" destId="{BD7DC11C-DCD7-40E2-A5D2-D9DF6F067607}" srcOrd="0" destOrd="0" presId="urn:microsoft.com/office/officeart/2005/8/layout/list1"/>
    <dgm:cxn modelId="{6254D582-BEFD-4CCF-951C-324393B0AAE4}" type="presParOf" srcId="{AC0BB063-8D1A-40A0-870F-5C7C85BB5DC7}" destId="{7F8C65D4-B89F-4209-8508-FFA63E474DB1}" srcOrd="1" destOrd="0" presId="urn:microsoft.com/office/officeart/2005/8/layout/list1"/>
    <dgm:cxn modelId="{DE506AAC-5691-4860-951A-7673F7D67870}" type="presParOf" srcId="{97643123-DB96-41E2-8E0E-0C52E239CD34}" destId="{5919530C-9D51-4D75-9576-8D4E58771B61}" srcOrd="1" destOrd="0" presId="urn:microsoft.com/office/officeart/2005/8/layout/list1"/>
    <dgm:cxn modelId="{E80DC288-5A7A-4A08-99CE-17688F084B1E}" type="presParOf" srcId="{97643123-DB96-41E2-8E0E-0C52E239CD34}" destId="{F85D4E9C-F307-47B3-AC78-E86AA211416B}" srcOrd="2" destOrd="0" presId="urn:microsoft.com/office/officeart/2005/8/layout/list1"/>
    <dgm:cxn modelId="{8323564D-5087-4FEA-996A-E8F083EE0720}" type="presParOf" srcId="{97643123-DB96-41E2-8E0E-0C52E239CD34}" destId="{78D5FF84-47CA-4777-AE46-3CBCD9329948}" srcOrd="3" destOrd="0" presId="urn:microsoft.com/office/officeart/2005/8/layout/list1"/>
    <dgm:cxn modelId="{C920F705-2950-42F6-93CB-069EB0C30233}" type="presParOf" srcId="{97643123-DB96-41E2-8E0E-0C52E239CD34}" destId="{8592E5DF-9406-4C1B-BE80-1340AE3BB95A}" srcOrd="4" destOrd="0" presId="urn:microsoft.com/office/officeart/2005/8/layout/list1"/>
    <dgm:cxn modelId="{3CB599AE-97FE-4BFC-833B-1241610EE2F4}" type="presParOf" srcId="{8592E5DF-9406-4C1B-BE80-1340AE3BB95A}" destId="{839F07BA-D303-4E32-9150-2D9F55E0ADFD}" srcOrd="0" destOrd="0" presId="urn:microsoft.com/office/officeart/2005/8/layout/list1"/>
    <dgm:cxn modelId="{269A56A1-6F38-4F0B-A1C8-C4F66AE5D514}" type="presParOf" srcId="{8592E5DF-9406-4C1B-BE80-1340AE3BB95A}" destId="{4EBB1E67-6489-4043-9A6D-2376F8C14A38}" srcOrd="1" destOrd="0" presId="urn:microsoft.com/office/officeart/2005/8/layout/list1"/>
    <dgm:cxn modelId="{C0734431-96CB-4A4C-9E5B-6F1E5FEFA114}" type="presParOf" srcId="{97643123-DB96-41E2-8E0E-0C52E239CD34}" destId="{3417C7B1-42C2-4301-8C5E-338557C3C733}" srcOrd="5" destOrd="0" presId="urn:microsoft.com/office/officeart/2005/8/layout/list1"/>
    <dgm:cxn modelId="{F514E10F-BCD5-4149-8855-4C95BCAB4868}" type="presParOf" srcId="{97643123-DB96-41E2-8E0E-0C52E239CD34}" destId="{4FE33BE9-DB7C-4F18-BCB5-C655C250FD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C1653-6262-462A-AA2E-70F41EC9415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6412AB-8278-4403-995A-09F49474EA8E}">
      <dgm:prSet phldrT="[文字]"/>
      <dgm:spPr/>
      <dgm:t>
        <a:bodyPr/>
        <a:lstStyle/>
        <a:p>
          <a:r>
            <a:rPr lang="en-US" altLang="zh-TW" b="0" i="0" dirty="0" smtClean="0"/>
            <a:t>2010</a:t>
          </a:r>
          <a:r>
            <a:rPr lang="zh-TW" altLang="en-US" b="0" i="0" dirty="0" smtClean="0"/>
            <a:t>年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5</a:t>
          </a:r>
          <a:r>
            <a:rPr lang="zh-TW" altLang="en-US" b="0" i="0" dirty="0" smtClean="0"/>
            <a:t>日</a:t>
          </a:r>
          <a:endParaRPr lang="zh-TW" altLang="en-US" dirty="0"/>
        </a:p>
      </dgm:t>
    </dgm:pt>
    <dgm:pt modelId="{4CD58A90-393B-4574-B4B4-4FFB3DD8F0B2}" type="par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E2C9C1F6-BF4F-4BCC-8D57-211AAC57FE7D}" type="sibTrans" cxnId="{FDA0A36E-FD0F-449E-8FFE-9C92DDB941F0}">
      <dgm:prSet/>
      <dgm:spPr/>
      <dgm:t>
        <a:bodyPr/>
        <a:lstStyle/>
        <a:p>
          <a:endParaRPr lang="zh-TW" altLang="en-US"/>
        </a:p>
      </dgm:t>
    </dgm:pt>
    <dgm:pt modelId="{4E15C8E2-C215-482E-BB3C-145A36CC320A}">
      <dgm:prSet/>
      <dgm:spPr/>
      <dgm:t>
        <a:bodyPr/>
        <a:lstStyle/>
        <a:p>
          <a:r>
            <a:rPr lang="zh-TW" altLang="en-US" b="0" i="0" dirty="0" smtClean="0"/>
            <a:t>在維基解密泄露美國外交電報事件期間，比特幣社群呼籲維基解密接受比特幣捐款以打破金融封鎖。中本聰表示堅決反對，認為比特幣還在搖籃中，經不起衝突和爭議。七天後的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月</a:t>
          </a:r>
          <a:r>
            <a:rPr lang="en-US" altLang="zh-TW" b="0" i="0" dirty="0" smtClean="0"/>
            <a:t>12</a:t>
          </a:r>
          <a:r>
            <a:rPr lang="zh-TW" altLang="en-US" b="0" i="0" dirty="0" smtClean="0"/>
            <a:t>日，他在比特幣論壇中發表了最後一篇文章，提及了最新版本軟體中的一些小問題，隨後不再露面，電子郵件通訊也逐漸終止</a:t>
          </a:r>
          <a:endParaRPr lang="zh-TW" altLang="en-US" dirty="0"/>
        </a:p>
      </dgm:t>
    </dgm:pt>
    <dgm:pt modelId="{B107A031-2562-4725-9B6D-0977D7DAAEB2}" type="par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1F1C5331-5C5E-474D-B1FD-6A8222146356}" type="sibTrans" cxnId="{80E38BA7-6623-4380-A904-CCB86F7087DE}">
      <dgm:prSet/>
      <dgm:spPr/>
      <dgm:t>
        <a:bodyPr/>
        <a:lstStyle/>
        <a:p>
          <a:endParaRPr lang="zh-TW" altLang="en-US"/>
        </a:p>
      </dgm:t>
    </dgm:pt>
    <dgm:pt modelId="{97643123-DB96-41E2-8E0E-0C52E239CD34}" type="pres">
      <dgm:prSet presAssocID="{7B4C1653-6262-462A-AA2E-70F41EC9415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0BB063-8D1A-40A0-870F-5C7C85BB5DC7}" type="pres">
      <dgm:prSet presAssocID="{AA6412AB-8278-4403-995A-09F49474EA8E}" presName="parentLin" presStyleCnt="0"/>
      <dgm:spPr/>
    </dgm:pt>
    <dgm:pt modelId="{BD7DC11C-DCD7-40E2-A5D2-D9DF6F067607}" type="pres">
      <dgm:prSet presAssocID="{AA6412AB-8278-4403-995A-09F49474EA8E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7F8C65D4-B89F-4209-8508-FFA63E474DB1}" type="pres">
      <dgm:prSet presAssocID="{AA6412AB-8278-4403-995A-09F49474EA8E}" presName="parentText" presStyleLbl="node1" presStyleIdx="0" presStyleCnt="1" custScaleX="38696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9530C-9D51-4D75-9576-8D4E58771B61}" type="pres">
      <dgm:prSet presAssocID="{AA6412AB-8278-4403-995A-09F49474EA8E}" presName="negativeSpace" presStyleCnt="0"/>
      <dgm:spPr/>
    </dgm:pt>
    <dgm:pt modelId="{F85D4E9C-F307-47B3-AC78-E86AA211416B}" type="pres">
      <dgm:prSet presAssocID="{AA6412AB-8278-4403-995A-09F49474EA8E}" presName="childText" presStyleLbl="conFgAcc1" presStyleIdx="0" presStyleCnt="1" custScaleY="687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F9E72E-7BFD-4791-A091-629F13B38C85}" type="presOf" srcId="{7B4C1653-6262-462A-AA2E-70F41EC94155}" destId="{97643123-DB96-41E2-8E0E-0C52E239CD34}" srcOrd="0" destOrd="0" presId="urn:microsoft.com/office/officeart/2005/8/layout/list1"/>
    <dgm:cxn modelId="{3074AE36-0BCB-483C-9E82-D7B82B005E2A}" type="presOf" srcId="{4E15C8E2-C215-482E-BB3C-145A36CC320A}" destId="{F85D4E9C-F307-47B3-AC78-E86AA211416B}" srcOrd="0" destOrd="0" presId="urn:microsoft.com/office/officeart/2005/8/layout/list1"/>
    <dgm:cxn modelId="{80E38BA7-6623-4380-A904-CCB86F7087DE}" srcId="{AA6412AB-8278-4403-995A-09F49474EA8E}" destId="{4E15C8E2-C215-482E-BB3C-145A36CC320A}" srcOrd="0" destOrd="0" parTransId="{B107A031-2562-4725-9B6D-0977D7DAAEB2}" sibTransId="{1F1C5331-5C5E-474D-B1FD-6A8222146356}"/>
    <dgm:cxn modelId="{FC0FCE44-8496-4DBE-A6EC-BA9D536F27D7}" type="presOf" srcId="{AA6412AB-8278-4403-995A-09F49474EA8E}" destId="{7F8C65D4-B89F-4209-8508-FFA63E474DB1}" srcOrd="1" destOrd="0" presId="urn:microsoft.com/office/officeart/2005/8/layout/list1"/>
    <dgm:cxn modelId="{FDA0A36E-FD0F-449E-8FFE-9C92DDB941F0}" srcId="{7B4C1653-6262-462A-AA2E-70F41EC94155}" destId="{AA6412AB-8278-4403-995A-09F49474EA8E}" srcOrd="0" destOrd="0" parTransId="{4CD58A90-393B-4574-B4B4-4FFB3DD8F0B2}" sibTransId="{E2C9C1F6-BF4F-4BCC-8D57-211AAC57FE7D}"/>
    <dgm:cxn modelId="{7AEA0314-DF5B-4EDF-A04F-BEAC90714162}" type="presOf" srcId="{AA6412AB-8278-4403-995A-09F49474EA8E}" destId="{BD7DC11C-DCD7-40E2-A5D2-D9DF6F067607}" srcOrd="0" destOrd="0" presId="urn:microsoft.com/office/officeart/2005/8/layout/list1"/>
    <dgm:cxn modelId="{0D81DF30-B52B-4448-9C06-2E1F5B5222E0}" type="presParOf" srcId="{97643123-DB96-41E2-8E0E-0C52E239CD34}" destId="{AC0BB063-8D1A-40A0-870F-5C7C85BB5DC7}" srcOrd="0" destOrd="0" presId="urn:microsoft.com/office/officeart/2005/8/layout/list1"/>
    <dgm:cxn modelId="{E05A5F65-B18D-42C8-BA5E-2A2A36AC7F87}" type="presParOf" srcId="{AC0BB063-8D1A-40A0-870F-5C7C85BB5DC7}" destId="{BD7DC11C-DCD7-40E2-A5D2-D9DF6F067607}" srcOrd="0" destOrd="0" presId="urn:microsoft.com/office/officeart/2005/8/layout/list1"/>
    <dgm:cxn modelId="{EA108687-27AA-4C2A-92BE-872D6F19B80D}" type="presParOf" srcId="{AC0BB063-8D1A-40A0-870F-5C7C85BB5DC7}" destId="{7F8C65D4-B89F-4209-8508-FFA63E474DB1}" srcOrd="1" destOrd="0" presId="urn:microsoft.com/office/officeart/2005/8/layout/list1"/>
    <dgm:cxn modelId="{9253CB40-95EE-4746-983D-D44FC1B88446}" type="presParOf" srcId="{97643123-DB96-41E2-8E0E-0C52E239CD34}" destId="{5919530C-9D51-4D75-9576-8D4E58771B61}" srcOrd="1" destOrd="0" presId="urn:microsoft.com/office/officeart/2005/8/layout/list1"/>
    <dgm:cxn modelId="{4B92916B-46AC-4B41-B9E8-0CB27A1A892B}" type="presParOf" srcId="{97643123-DB96-41E2-8E0E-0C52E239CD34}" destId="{F85D4E9C-F307-47B3-AC78-E86AA211416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AF%86%E7%A0%81%E5%AD%A6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5%8E%BB%E4%B8%AD%E5%BF%83%E5%8C%96" TargetMode="External"/><Relationship Id="rId5" Type="http://schemas.openxmlformats.org/officeDocument/2006/relationships/hyperlink" Target="https://zh.wikipedia.org/wiki/%E7%82%B9%E5%AF%B9%E7%82%B9" TargetMode="External"/><Relationship Id="rId4" Type="http://schemas.openxmlformats.org/officeDocument/2006/relationships/hyperlink" Target="https://zh.wikipedia.org/wiki/%E9%82%AE%E4%BB%B6%E5%88%97%E8%A1%A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 smtClean="0"/>
              <a:t>中本聰在</a:t>
            </a:r>
            <a:r>
              <a:rPr lang="en-US" altLang="zh-TW" b="0" i="0" dirty="0" smtClean="0"/>
              <a:t>metzdowd.com</a:t>
            </a:r>
            <a:r>
              <a:rPr lang="zh-TW" altLang="en-US" b="0" i="0" dirty="0" smtClean="0"/>
              <a:t>網站的</a:t>
            </a:r>
            <a:r>
              <a:rPr lang="zh-TW" altLang="en-US" b="0" i="0" dirty="0" smtClean="0">
                <a:hlinkClick r:id="rId3" tooltip="密碼學"/>
              </a:rPr>
              <a:t>密碼學</a:t>
            </a:r>
            <a:r>
              <a:rPr lang="zh-TW" altLang="en-US" b="0" i="0" dirty="0" smtClean="0">
                <a:hlinkClick r:id="rId4" tooltip="郵寄清單"/>
              </a:rPr>
              <a:t>郵寄清單</a:t>
            </a:r>
            <a:r>
              <a:rPr lang="zh-TW" altLang="en-US" b="0" i="0" dirty="0" smtClean="0"/>
              <a:t>中發表了一篇論文，題為</a:t>
            </a:r>
            <a:r>
              <a:rPr lang="en-US" altLang="zh-TW" b="0" i="0" dirty="0" smtClean="0"/>
              <a:t>《</a:t>
            </a:r>
            <a:r>
              <a:rPr lang="zh-TW" altLang="en-US" b="0" i="0" dirty="0" smtClean="0"/>
              <a:t>比特幣：一種</a:t>
            </a:r>
            <a:r>
              <a:rPr lang="zh-TW" altLang="en-US" b="0" i="0" dirty="0" smtClean="0">
                <a:hlinkClick r:id="rId5" tooltip="對等"/>
              </a:rPr>
              <a:t>對等</a:t>
            </a:r>
            <a:r>
              <a:rPr lang="zh-TW" altLang="en-US" b="0" i="0" dirty="0" smtClean="0"/>
              <a:t>式的電子現金系統</a:t>
            </a:r>
            <a:r>
              <a:rPr lang="en-US" altLang="zh-TW" b="0" i="0" dirty="0" smtClean="0"/>
              <a:t>》</a:t>
            </a:r>
            <a:r>
              <a:rPr lang="zh-TW" altLang="en-US" b="0" i="0" dirty="0" smtClean="0"/>
              <a:t>。論文中詳細描述了如何建立一套</a:t>
            </a:r>
            <a:r>
              <a:rPr lang="zh-TW" altLang="en-US" b="0" i="0" dirty="0" smtClean="0">
                <a:hlinkClick r:id="rId6" tooltip="去中心化"/>
              </a:rPr>
              <a:t>去中心化</a:t>
            </a:r>
            <a:r>
              <a:rPr lang="zh-TW" altLang="en-US" b="0" i="0" dirty="0" smtClean="0"/>
              <a:t>的電子交易體系，且這種體系不需要建立在交易雙方相互信任的基礎之上</a:t>
            </a:r>
            <a:endParaRPr lang="zh-TW" altLang="en-US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2009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1</a:t>
            </a:r>
            <a:r>
              <a:rPr lang="zh-TW" altLang="en-US" dirty="0" smtClean="0"/>
              <a:t>月開始，比特幣的價值是由</a:t>
            </a:r>
            <a:r>
              <a:rPr lang="en-US" altLang="zh-TW" dirty="0" err="1" smtClean="0"/>
              <a:t>Bitcointalk</a:t>
            </a:r>
            <a:r>
              <a:rPr lang="zh-TW" altLang="en-US" dirty="0" smtClean="0"/>
              <a:t>論壇上的使用者彼此協商，包含那</a:t>
            </a:r>
            <a:r>
              <a:rPr lang="en-US" altLang="zh-TW" dirty="0" smtClean="0"/>
              <a:t>1</a:t>
            </a:r>
            <a:r>
              <a:rPr lang="zh-TW" altLang="en-US" dirty="0" smtClean="0"/>
              <a:t>萬個比特幣兌換披薩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2186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33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2.jpeg"/><Relationship Id="rId2" Type="http://schemas.openxmlformats.org/officeDocument/2006/relationships/image" Target="../media/image23.gif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5.jpeg"/><Relationship Id="rId10" Type="http://schemas.openxmlformats.org/officeDocument/2006/relationships/image" Target="../media/image30.jpeg"/><Relationship Id="rId4" Type="http://schemas.openxmlformats.org/officeDocument/2006/relationships/image" Target="../media/image25.jpe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2313" y="4869160"/>
            <a:ext cx="7772400" cy="1362075"/>
          </a:xfrm>
        </p:spPr>
        <p:txBody>
          <a:bodyPr/>
          <a:lstStyle/>
          <a:p>
            <a:r>
              <a:rPr lang="zh-TW" altLang="en-US" dirty="0"/>
              <a:t>講師</a:t>
            </a:r>
            <a:r>
              <a:rPr lang="en-US" altLang="zh-TW" dirty="0" smtClean="0"/>
              <a:t>-Edwin</a:t>
            </a:r>
            <a:endParaRPr lang="zh-TW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81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34242" y="119675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52928" y="278092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52928" y="478752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52928" y="5291584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57162" y="565643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57162" y="3799456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4151043130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75856" y="1600200"/>
            <a:ext cx="5868144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</a:t>
            </a:r>
            <a:r>
              <a:rPr lang="zh-TW" altLang="en-US" dirty="0"/>
              <a:t>用</a:t>
            </a:r>
            <a:r>
              <a:rPr lang="zh-TW" altLang="en-US" dirty="0" smtClean="0"/>
              <a:t>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我把它全吃</a:t>
            </a:r>
            <a:r>
              <a:rPr lang="zh-TW" altLang="en-US" dirty="0" smtClean="0"/>
              <a:t>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幾年以後我</a:t>
            </a:r>
            <a:r>
              <a:rPr lang="zh-TW" altLang="en-US" dirty="0" smtClean="0"/>
              <a:t>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我買了全宇宙最貴的</a:t>
            </a:r>
            <a:r>
              <a:rPr lang="zh-TW" altLang="en-US" dirty="0" smtClean="0"/>
              <a:t>披薩</a:t>
            </a:r>
            <a:endParaRPr lang="en-US" altLang="zh-TW" dirty="0" smtClean="0"/>
          </a:p>
        </p:txBody>
      </p:sp>
      <p:grpSp>
        <p:nvGrpSpPr>
          <p:cNvPr id="6" name="群組 5"/>
          <p:cNvGrpSpPr/>
          <p:nvPr/>
        </p:nvGrpSpPr>
        <p:grpSpPr>
          <a:xfrm>
            <a:off x="46754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10000</a:t>
            </a:r>
            <a:r>
              <a:rPr lang="zh-TW" altLang="en-US" dirty="0" smtClean="0"/>
              <a:t>*</a:t>
            </a:r>
            <a:r>
              <a:rPr lang="en-US" altLang="zh-TW" dirty="0"/>
              <a:t>4</a:t>
            </a:r>
            <a:r>
              <a:rPr lang="en-US" altLang="zh-TW" dirty="0" smtClean="0"/>
              <a:t>200(USD)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33413" y="1484784"/>
            <a:ext cx="7877175" cy="3448051"/>
            <a:chOff x="633413" y="1484784"/>
            <a:chExt cx="7877175" cy="3448051"/>
          </a:xfrm>
        </p:grpSpPr>
        <p:pic>
          <p:nvPicPr>
            <p:cNvPr id="8194" name="Picture 2" descr="http://s3-ap-northeast-1.amazonaws.com/blockcast-it-s3/wp-content/uploads/2017/05/21203457/%E8%9E%A2%E5%B9%95%E5%BF%AB%E7%85%A7-2017-05-21-%E4%B8%8B%E5%8D%884.38.23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13" y="1484784"/>
              <a:ext cx="7877175" cy="344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2358000" y="2276872"/>
              <a:ext cx="100811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3413" y="5013176"/>
            <a:ext cx="7877175" cy="1792470"/>
            <a:chOff x="633413" y="5013176"/>
            <a:chExt cx="7877175" cy="1792470"/>
          </a:xfrm>
        </p:grpSpPr>
        <p:grpSp>
          <p:nvGrpSpPr>
            <p:cNvPr id="6" name="群組 5"/>
            <p:cNvGrpSpPr/>
            <p:nvPr/>
          </p:nvGrpSpPr>
          <p:grpSpPr>
            <a:xfrm>
              <a:off x="633413" y="5013176"/>
              <a:ext cx="7877175" cy="1792470"/>
              <a:chOff x="633413" y="5013176"/>
              <a:chExt cx="7877175" cy="1792470"/>
            </a:xfrm>
          </p:grpSpPr>
          <p:pic>
            <p:nvPicPr>
              <p:cNvPr id="8196" name="Picture 4" descr="http://s3-ap-northeast-1.amazonaws.com/blockcast-it-s3/wp-content/uploads/2017/05/21203456/%E8%9E%A2%E5%B9%95%E5%BF%AB%E7%85%A7-2017-05-21-%E4%B8%8B%E5%8D%885.05.1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3" y="5013176"/>
                <a:ext cx="7877175" cy="1792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矩形 13"/>
              <p:cNvSpPr/>
              <p:nvPr/>
            </p:nvSpPr>
            <p:spPr>
              <a:xfrm>
                <a:off x="3682800" y="5518800"/>
                <a:ext cx="775247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2267744" y="5229200"/>
              <a:ext cx="172819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uy step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uy step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9231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uy step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3999" cy="61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uy step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step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820"/>
            <a:ext cx="9180512" cy="68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自己的錢，自己賺，挖礦去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3542490" y="1916832"/>
            <a:ext cx="2954655" cy="2664296"/>
            <a:chOff x="3542490" y="1916832"/>
            <a:chExt cx="2954655" cy="2664296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542490" y="3657798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dirty="0">
                  <a:solidFill>
                    <a:srgbClr val="FF0000"/>
                  </a:solidFill>
                </a:rPr>
                <a:t>走</a:t>
              </a:r>
              <a:r>
                <a:rPr lang="zh-TW" altLang="en-US" sz="5400" dirty="0" smtClean="0">
                  <a:solidFill>
                    <a:srgbClr val="FF0000"/>
                  </a:solidFill>
                </a:rPr>
                <a:t>錯棚了</a:t>
              </a:r>
              <a:endParaRPr lang="zh-TW" altLang="en-US" sz="5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39864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55789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92450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11900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8499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3" name="矩形 2"/>
          <p:cNvSpPr/>
          <p:nvPr/>
        </p:nvSpPr>
        <p:spPr>
          <a:xfrm rot="19643407">
            <a:off x="-32785" y="2684977"/>
            <a:ext cx="86821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rgbClr val="FF0000"/>
                </a:solidFill>
              </a:rPr>
              <a:t>等一下，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有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6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個顯示卡</a:t>
            </a:r>
            <a:r>
              <a:rPr lang="en-US" altLang="zh-TW" sz="4400" b="1" dirty="0">
                <a:solidFill>
                  <a:srgbClr val="FF0000"/>
                </a:solidFill>
              </a:rPr>
              <a:t>? </a:t>
            </a:r>
            <a:r>
              <a:rPr lang="zh-TW" altLang="en-US" sz="4400" b="1" dirty="0">
                <a:solidFill>
                  <a:srgbClr val="FF0000"/>
                </a:solidFill>
              </a:rPr>
              <a:t>哩丟</a:t>
            </a:r>
            <a:r>
              <a:rPr lang="zh-TW" altLang="en-US" sz="4400" b="1" dirty="0" smtClean="0">
                <a:solidFill>
                  <a:srgbClr val="FF0000"/>
                </a:solidFill>
              </a:rPr>
              <a:t>搞喔</a:t>
            </a:r>
            <a:r>
              <a:rPr lang="en-US" altLang="zh-TW" sz="4400" b="1" dirty="0" smtClean="0">
                <a:solidFill>
                  <a:srgbClr val="FF0000"/>
                </a:solidFill>
              </a:rPr>
              <a:t>?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8640"/>
            <a:ext cx="76200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接收比特幣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「bitcoin walle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538" y="4551758"/>
            <a:ext cx="45529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9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OneDrive\圖片\螢幕擷取畫面\2017-08-0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7937" b="9650"/>
          <a:stretch/>
        </p:blipFill>
        <p:spPr bwMode="auto">
          <a:xfrm>
            <a:off x="0" y="3820"/>
            <a:ext cx="91440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059832" y="162880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填寫對方地址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16016" y="2084154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填寫</a:t>
            </a:r>
            <a:r>
              <a:rPr lang="zh-TW" altLang="en-US" sz="1400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sz="1400" dirty="0" smtClean="0">
                <a:solidFill>
                  <a:srgbClr val="FF0000"/>
                </a:solidFill>
              </a:rPr>
              <a:t>or</a:t>
            </a:r>
            <a:r>
              <a:rPr lang="zh-TW" altLang="en-US" sz="1400" dirty="0" smtClean="0">
                <a:solidFill>
                  <a:srgbClr val="FF0000"/>
                </a:solidFill>
              </a:rPr>
              <a:t>金額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059832" y="264785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填寫備註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051720" y="1844824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051720" y="2348880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491880" y="2341422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051720" y="2852936"/>
            <a:ext cx="720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123728" y="332656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6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2267744" y="620688"/>
            <a:ext cx="43204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2" name="Picture 4" descr="D:\OneDrive\圖片\螢幕擷取畫面\2017-08-05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428" b="9778"/>
          <a:stretch/>
        </p:blipFill>
        <p:spPr bwMode="auto">
          <a:xfrm>
            <a:off x="0" y="19833"/>
            <a:ext cx="9144000" cy="61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699792" y="404664"/>
            <a:ext cx="57606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2051720" y="19888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851920" y="1753071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 smtClean="0">
                <a:solidFill>
                  <a:srgbClr val="FF0000"/>
                </a:solidFill>
              </a:rPr>
              <a:t>將地址提供給發送方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0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marL="0" indent="0">
              <a:buNone/>
            </a:pPr>
            <a:r>
              <a:rPr lang="en-US" altLang="zh-TW" dirty="0" smtClean="0"/>
              <a:t>Bitcoin</a:t>
            </a:r>
            <a:r>
              <a:rPr lang="zh-TW" altLang="en-US" dirty="0" smtClean="0"/>
              <a:t>是</a:t>
            </a:r>
            <a:r>
              <a:rPr lang="zh-TW" altLang="en-US" dirty="0"/>
              <a:t>一個</a:t>
            </a:r>
            <a:r>
              <a:rPr lang="zh-TW" altLang="en-US" dirty="0">
                <a:solidFill>
                  <a:srgbClr val="FF0000"/>
                </a:solidFill>
              </a:rPr>
              <a:t>共識網路</a:t>
            </a:r>
            <a:r>
              <a:rPr lang="zh-TW" altLang="en-US" dirty="0"/>
              <a:t>，</a:t>
            </a:r>
            <a:r>
              <a:rPr lang="zh-TW" altLang="en-US" dirty="0" smtClean="0"/>
              <a:t>它實現了一種</a:t>
            </a:r>
            <a:r>
              <a:rPr lang="zh-TW" altLang="en-US" dirty="0"/>
              <a:t>新的支付</a:t>
            </a:r>
            <a:r>
              <a:rPr lang="zh-TW" altLang="en-US" dirty="0" smtClean="0"/>
              <a:t>系統，以數位貨幣的方式存在。</a:t>
            </a:r>
            <a:r>
              <a:rPr lang="zh-TW" altLang="en-US" dirty="0"/>
              <a:t>它是第一個</a:t>
            </a:r>
            <a:r>
              <a:rPr lang="zh-TW" altLang="en-US" dirty="0">
                <a:solidFill>
                  <a:srgbClr val="FF0000"/>
                </a:solidFill>
              </a:rPr>
              <a:t>去中心化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點對點支付網路</a:t>
            </a:r>
            <a:r>
              <a:rPr lang="zh-TW" altLang="en-US" dirty="0"/>
              <a:t>，它由</a:t>
            </a:r>
            <a:r>
              <a:rPr lang="zh-TW" altLang="en-US" dirty="0" smtClean="0"/>
              <a:t>用戶來</a:t>
            </a:r>
            <a:r>
              <a:rPr lang="zh-TW" altLang="en-US" dirty="0"/>
              <a:t>支撐，</a:t>
            </a:r>
            <a:r>
              <a:rPr lang="zh-TW" altLang="en-US" dirty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</a:t>
            </a:r>
            <a:r>
              <a:rPr lang="zh-TW" altLang="en-US" dirty="0"/>
              <a:t>像是網路上的鈔票一樣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65" y="1443132"/>
            <a:ext cx="5975470" cy="501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smtClean="0"/>
              <a:t>: </a:t>
            </a:r>
            <a:r>
              <a:rPr lang="en-US" altLang="zh-TW" dirty="0"/>
              <a:t>Satoshi </a:t>
            </a:r>
            <a:r>
              <a:rPr lang="en-US" altLang="zh-TW" dirty="0" err="1" smtClean="0"/>
              <a:t>Nakamoto</a:t>
            </a:r>
            <a:r>
              <a:rPr lang="en-US" altLang="zh-TW" dirty="0" smtClean="0"/>
              <a:t>(</a:t>
            </a:r>
            <a:r>
              <a:rPr lang="zh-TW" altLang="en-US" dirty="0"/>
              <a:t>中</a:t>
            </a:r>
            <a:r>
              <a:rPr lang="zh-TW" altLang="en-US" dirty="0" smtClean="0"/>
              <a:t>本聰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216155294"/>
              </p:ext>
            </p:extLst>
          </p:nvPr>
        </p:nvGraphicFramePr>
        <p:xfrm>
          <a:off x="0" y="1268760"/>
          <a:ext cx="9036496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831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95924973"/>
              </p:ext>
            </p:extLst>
          </p:nvPr>
        </p:nvGraphicFramePr>
        <p:xfrm>
          <a:off x="0" y="1268760"/>
          <a:ext cx="90364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71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23528" y="1443132"/>
            <a:ext cx="8591979" cy="5010204"/>
            <a:chOff x="323528" y="1443132"/>
            <a:chExt cx="8591979" cy="5010204"/>
          </a:xfrm>
        </p:grpSpPr>
        <p:pic>
          <p:nvPicPr>
            <p:cNvPr id="13" name="Picture 2" descr="相關圖片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相關圖片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/>
            <p:cNvSpPr txBox="1"/>
            <p:nvPr/>
          </p:nvSpPr>
          <p:spPr>
            <a:xfrm>
              <a:off x="323528" y="4252446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Edwin</a:t>
              </a:r>
              <a:r>
                <a:rPr lang="zh-TW" altLang="en-US" dirty="0" smtClean="0"/>
                <a:t>的卡片</a:t>
              </a:r>
              <a:endParaRPr lang="zh-TW" altLang="en-US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515180" y="5976212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Jerry</a:t>
              </a:r>
              <a:r>
                <a:rPr lang="zh-TW" altLang="en-US" dirty="0" smtClean="0"/>
                <a:t>的卡片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幣地址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/>
              <a:t>地址</a:t>
            </a:r>
            <a:r>
              <a:rPr lang="zh-TW" altLang="en-US" dirty="0" smtClean="0"/>
              <a:t>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</a:t>
            </a:r>
            <a:r>
              <a:rPr lang="zh-TW" altLang="en-US" dirty="0"/>
              <a:t> </a:t>
            </a:r>
            <a:r>
              <a:rPr lang="en-US" altLang="zh-TW" dirty="0"/>
              <a:t>27 </a:t>
            </a:r>
            <a:r>
              <a:rPr lang="zh-TW" altLang="en-US" dirty="0"/>
              <a:t>到 </a:t>
            </a:r>
            <a:r>
              <a:rPr lang="en-US" altLang="zh-TW" dirty="0"/>
              <a:t>34 </a:t>
            </a:r>
            <a:r>
              <a:rPr lang="zh-TW" altLang="en-US" dirty="0"/>
              <a:t>個之間的英文或數字所構成</a:t>
            </a:r>
            <a:endParaRPr lang="en-US" altLang="zh-TW" dirty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</a:t>
            </a:r>
            <a:r>
              <a:rPr lang="zh-TW" altLang="en-US" dirty="0">
                <a:solidFill>
                  <a:srgbClr val="FF0000"/>
                </a:solidFill>
              </a:rPr>
              <a:t>存放你的比特</a:t>
            </a:r>
            <a:r>
              <a:rPr lang="zh-TW" altLang="en-US" dirty="0" smtClean="0">
                <a:solidFill>
                  <a:srgbClr val="FF0000"/>
                </a:solidFill>
              </a:rPr>
              <a:t>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13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229200"/>
            <a:ext cx="2437408" cy="15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4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</a:t>
            </a:r>
            <a:r>
              <a:rPr lang="zh-TW" altLang="en-US" dirty="0">
                <a:solidFill>
                  <a:srgbClr val="FF0000"/>
                </a:solidFill>
              </a:rPr>
              <a:t>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pic>
        <p:nvPicPr>
          <p:cNvPr id="4" name="Picture 2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81326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165304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93" y="6114998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nstruction-work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3" y="6403031"/>
            <a:ext cx="9144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883" y="4902967"/>
            <a:ext cx="2892685" cy="219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內容版面配置區 11"/>
          <p:cNvSpPr>
            <a:spLocks noGrp="1"/>
          </p:cNvSpPr>
          <p:nvPr>
            <p:ph idx="1"/>
          </p:nvPr>
        </p:nvSpPr>
        <p:spPr>
          <a:xfrm>
            <a:off x="457199" y="1600200"/>
            <a:ext cx="8591661" cy="4525963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zh-TW" altLang="en-US" dirty="0"/>
              <a:t>每個礦工家門都有蒐集交易單的箱子，定時取出塞入</a:t>
            </a:r>
            <a:r>
              <a:rPr lang="zh-TW" altLang="en-US" dirty="0" smtClean="0"/>
              <a:t>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/>
          </a:p>
          <a:p>
            <a:pPr marL="285750" indent="-285750"/>
            <a:r>
              <a:rPr lang="zh-TW" altLang="en-US" dirty="0" smtClean="0"/>
              <a:t>不斷</a:t>
            </a:r>
            <a:r>
              <a:rPr lang="zh-TW" altLang="en-US" dirty="0"/>
              <a:t>計算幸運數字，藉以取得</a:t>
            </a:r>
            <a:r>
              <a:rPr lang="zh-TW" altLang="en-US" dirty="0" smtClean="0"/>
              <a:t>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/>
              <a:t>將帳本餵入</a:t>
            </a:r>
            <a:r>
              <a:rPr lang="zh-TW" altLang="en-US" b="1" dirty="0"/>
              <a:t>帳本編號生成器</a:t>
            </a:r>
            <a:r>
              <a:rPr lang="zh-TW" altLang="en-US" dirty="0"/>
              <a:t>可</a:t>
            </a:r>
            <a:r>
              <a:rPr lang="zh-TW" altLang="en-US" b="1" dirty="0"/>
              <a:t>獲得帳本</a:t>
            </a:r>
            <a:r>
              <a:rPr lang="zh-TW" altLang="en-US" b="1" dirty="0" smtClean="0"/>
              <a:t>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</a:t>
            </a:r>
            <a:r>
              <a:rPr lang="zh-TW" altLang="en-US" dirty="0"/>
              <a:t>編號須小於某個數值，此次編號</a:t>
            </a:r>
            <a:r>
              <a:rPr lang="zh-TW" altLang="en-US" dirty="0" smtClean="0"/>
              <a:t>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/>
              <a:t>其他礦工收到後會停止挖</a:t>
            </a:r>
            <a:r>
              <a:rPr lang="zh-TW" altLang="en-US" dirty="0" smtClean="0"/>
              <a:t>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9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每個礦工都</a:t>
            </a:r>
            <a:r>
              <a:rPr lang="zh-TW" altLang="en-US" dirty="0" smtClean="0"/>
              <a:t>有</a:t>
            </a:r>
            <a:endParaRPr lang="en-US" altLang="zh-TW" dirty="0" smtClean="0"/>
          </a:p>
          <a:p>
            <a:pPr marL="285750" indent="-285750"/>
            <a:r>
              <a:rPr lang="zh-TW" altLang="en-US" dirty="0"/>
              <a:t>生成的編號與帳本上的內容有關</a:t>
            </a:r>
            <a:endParaRPr lang="en-US" altLang="zh-TW" dirty="0"/>
          </a:p>
          <a:p>
            <a:pPr marL="285750" indent="-285750"/>
            <a:r>
              <a:rPr lang="zh-TW" altLang="en-US" dirty="0"/>
              <a:t>如果更動帳本上的資訊，編號將會面目全非</a:t>
            </a:r>
            <a:endParaRPr lang="en-US" altLang="zh-TW" dirty="0"/>
          </a:p>
          <a:p>
            <a:pPr marL="285750" indent="-285750"/>
            <a:r>
              <a:rPr lang="zh-TW" altLang="en-US" dirty="0"/>
              <a:t>所有交易單皆須放入，且會驗證保密簽章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742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457503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14156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544217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543421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B050"/>
                </a:solidFill>
              </a:rPr>
              <a:t>成功</a:t>
            </a:r>
            <a:endParaRPr lang="zh-TW" altLang="en-US" sz="8000" b="1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300192" y="1114872"/>
            <a:ext cx="2760377" cy="1587202"/>
            <a:chOff x="323528" y="1443132"/>
            <a:chExt cx="8595236" cy="5019774"/>
          </a:xfrm>
        </p:grpSpPr>
        <p:pic>
          <p:nvPicPr>
            <p:cNvPr id="5" name="Picture 2" descr="相關圖片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65" y="1443132"/>
              <a:ext cx="5975470" cy="5010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653136"/>
              <a:ext cx="20955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「金融卡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857" y="4671750"/>
              <a:ext cx="2080650" cy="130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323528" y="4252447"/>
              <a:ext cx="1478459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Edwin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515179" y="5976211"/>
              <a:ext cx="1403585" cy="486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00" dirty="0" smtClean="0"/>
                <a:t>Jerry</a:t>
              </a:r>
              <a:r>
                <a:rPr lang="zh-TW" altLang="en-US" sz="400" dirty="0" smtClean="0"/>
                <a:t>的卡片</a:t>
              </a:r>
              <a:endParaRPr lang="zh-TW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r>
              <a:rPr lang="en-US" altLang="zh-TW" dirty="0" smtClean="0"/>
              <a:t>-</a:t>
            </a:r>
            <a:r>
              <a:rPr lang="zh-TW" altLang="en-US" dirty="0" smtClean="0"/>
              <a:t>比特幣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/>
              <a:t>平均</a:t>
            </a:r>
            <a:r>
              <a:rPr lang="en-US" altLang="zh-TW" dirty="0">
                <a:solidFill>
                  <a:srgbClr val="FF0000"/>
                </a:solidFill>
              </a:rPr>
              <a:t>45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/>
              <a:t>每一筆</a:t>
            </a:r>
            <a:r>
              <a:rPr lang="zh-TW" altLang="en-US" dirty="0" smtClean="0"/>
              <a:t>交易</a:t>
            </a:r>
            <a:r>
              <a:rPr lang="zh-TW" altLang="en-US" dirty="0">
                <a:solidFill>
                  <a:srgbClr val="FF0000"/>
                </a:solidFill>
              </a:rPr>
              <a:t>發送後</a:t>
            </a:r>
            <a:r>
              <a:rPr lang="zh-TW" altLang="en-US" dirty="0" smtClean="0">
                <a:solidFill>
                  <a:srgbClr val="FF0000"/>
                </a:solidFill>
              </a:rPr>
              <a:t>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每一筆交易，</a:t>
            </a:r>
            <a:r>
              <a:rPr lang="zh-TW" altLang="en-US" dirty="0">
                <a:solidFill>
                  <a:srgbClr val="FF0000"/>
                </a:solidFill>
              </a:rPr>
              <a:t>儲存在各個人</a:t>
            </a:r>
            <a:r>
              <a:rPr lang="zh-TW" altLang="en-US" dirty="0" smtClean="0">
                <a:solidFill>
                  <a:srgbClr val="FF0000"/>
                </a:solidFill>
              </a:rPr>
              <a:t>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/>
              <a:t>帳本間是串連</a:t>
            </a:r>
            <a:r>
              <a:rPr lang="zh-TW" altLang="en-US" dirty="0" smtClean="0"/>
              <a:t>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/>
              <a:t>2100</a:t>
            </a:r>
            <a:r>
              <a:rPr lang="zh-TW" altLang="en-US" dirty="0"/>
              <a:t>萬顆</a:t>
            </a:r>
            <a:r>
              <a:rPr lang="zh-TW" altLang="en-US" dirty="0" smtClean="0"/>
              <a:t>，</a:t>
            </a:r>
            <a:r>
              <a:rPr lang="zh-TW" altLang="en-US" dirty="0"/>
              <a:t>市面上</a:t>
            </a:r>
            <a:r>
              <a:rPr lang="zh-TW" altLang="en-US" dirty="0" smtClean="0"/>
              <a:t>已</a:t>
            </a:r>
            <a:r>
              <a:rPr lang="zh-TW" altLang="en-US" dirty="0"/>
              <a:t>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</a:t>
            </a:r>
            <a:r>
              <a:rPr lang="zh-TW" altLang="en-US" dirty="0"/>
              <a:t>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591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</a:t>
            </a:r>
            <a:r>
              <a:rPr lang="zh-TW" altLang="en-US" dirty="0"/>
              <a:t>塊鏈</a:t>
            </a:r>
            <a:r>
              <a:rPr lang="en-US" altLang="zh-TW" dirty="0"/>
              <a:t>(Block chain)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(Block chain)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/>
              <a:t>鏈</a:t>
            </a:r>
            <a:r>
              <a:rPr lang="zh-TW" altLang="en-US" dirty="0" smtClean="0"/>
              <a:t>運作流程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6845"/>
            <a:ext cx="87058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348316" y="6626935"/>
            <a:ext cx="17956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</a:t>
            </a:r>
            <a:r>
              <a:rPr lang="en-US" altLang="zh-TW" sz="1100" dirty="0" err="1"/>
              <a:t>exsvff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012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8" r="1929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能用區塊鏈做什麼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交易資產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實體資產</a:t>
            </a:r>
            <a:endParaRPr lang="en-US" altLang="zh-TW" dirty="0"/>
          </a:p>
          <a:p>
            <a:pPr lvl="1"/>
            <a:r>
              <a:rPr lang="zh-TW" altLang="en-US" dirty="0"/>
              <a:t>車子、船</a:t>
            </a:r>
            <a:r>
              <a:rPr lang="zh-TW" altLang="en-US" dirty="0" smtClean="0"/>
              <a:t>、藝術品，還有很多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抽象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債券、股票、遺囑、專利、許可證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/>
              <a:t>數位</a:t>
            </a:r>
            <a:r>
              <a:rPr lang="zh-TW" altLang="en-US" dirty="0" smtClean="0"/>
              <a:t>資產</a:t>
            </a:r>
            <a:endParaRPr lang="en-US" altLang="zh-TW" dirty="0" smtClean="0"/>
          </a:p>
          <a:p>
            <a:pPr lvl="1"/>
            <a:r>
              <a:rPr lang="zh-TW" altLang="en-US" dirty="0"/>
              <a:t>音樂</a:t>
            </a:r>
            <a:r>
              <a:rPr lang="zh-TW" altLang="en-US" dirty="0" smtClean="0"/>
              <a:t>、</a:t>
            </a:r>
            <a:r>
              <a:rPr lang="zh-TW" altLang="en-US" dirty="0"/>
              <a:t>圖</a:t>
            </a:r>
            <a:r>
              <a:rPr lang="zh-TW" altLang="en-US" dirty="0" smtClean="0"/>
              <a:t>檔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商務</a:t>
            </a:r>
            <a:r>
              <a:rPr lang="zh-TW" altLang="en-US" dirty="0" smtClean="0"/>
              <a:t>網路</a:t>
            </a:r>
            <a:endParaRPr lang="en-US" altLang="zh-TW" dirty="0" smtClean="0"/>
          </a:p>
          <a:p>
            <a:pPr lvl="1"/>
            <a:r>
              <a:rPr lang="zh-TW" altLang="en-US" dirty="0"/>
              <a:t>供應商、製造商</a:t>
            </a:r>
            <a:r>
              <a:rPr lang="zh-TW" altLang="en-US" dirty="0" smtClean="0"/>
              <a:t>、經銷網路、消費者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7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28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貼心小叮寧</a:t>
            </a:r>
            <a:r>
              <a:rPr lang="en-US" altLang="zh-TW" dirty="0" smtClean="0"/>
              <a:t>-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651304" cy="4525963"/>
          </a:xfrm>
        </p:spPr>
        <p:txBody>
          <a:bodyPr>
            <a:normAutofit/>
          </a:bodyPr>
          <a:lstStyle/>
          <a:p>
            <a:r>
              <a:rPr lang="zh-TW" altLang="en-US" dirty="0"/>
              <a:t>私人密鑰用來儲存你的比特幣</a:t>
            </a:r>
            <a:endParaRPr lang="en-US" altLang="zh-TW" dirty="0"/>
          </a:p>
          <a:p>
            <a:r>
              <a:rPr lang="zh-TW" altLang="en-US" dirty="0"/>
              <a:t>礦工貢獻算力，以獲得報酬</a:t>
            </a:r>
            <a:endParaRPr lang="en-US" altLang="zh-TW" dirty="0"/>
          </a:p>
          <a:p>
            <a:r>
              <a:rPr lang="zh-TW" altLang="en-US" dirty="0"/>
              <a:t>每一筆交易</a:t>
            </a:r>
            <a:r>
              <a:rPr lang="zh-TW" altLang="en-US" dirty="0" smtClean="0"/>
              <a:t>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/>
          </a:p>
          <a:p>
            <a:r>
              <a:rPr lang="zh-TW" altLang="en-US" dirty="0"/>
              <a:t>每一筆交易發送後無法取消</a:t>
            </a:r>
            <a:endParaRPr lang="en-US" altLang="zh-TW" dirty="0"/>
          </a:p>
          <a:p>
            <a:r>
              <a:rPr lang="zh-TW" altLang="en-US" dirty="0"/>
              <a:t>每一筆交易，儲存在各個人、礦工身上</a:t>
            </a:r>
            <a:endParaRPr lang="en-US" altLang="zh-TW" dirty="0"/>
          </a:p>
          <a:p>
            <a:r>
              <a:rPr lang="zh-TW" altLang="en-US" dirty="0"/>
              <a:t>帳本間是串連的，因此可追溯任何交易明細</a:t>
            </a:r>
            <a:endParaRPr lang="en-US" altLang="zh-TW" dirty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顆在流通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4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</a:t>
            </a:r>
            <a:r>
              <a:rPr lang="zh-TW" altLang="en-US" dirty="0" smtClean="0"/>
              <a:t>貨幣的</a:t>
            </a:r>
            <a:r>
              <a:rPr lang="zh-TW" altLang="en-US" dirty="0"/>
              <a:t>未來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/>
              <a:t>人民對政府的</a:t>
            </a:r>
            <a:r>
              <a:rPr lang="zh-TW" altLang="en-US" dirty="0" smtClean="0"/>
              <a:t>信任</a:t>
            </a:r>
            <a:endParaRPr lang="en-US" altLang="zh-TW" dirty="0" smtClean="0"/>
          </a:p>
          <a:p>
            <a:r>
              <a:rPr lang="zh-TW" altLang="en-US" dirty="0" smtClean="0"/>
              <a:t>以密碼</a:t>
            </a:r>
            <a:r>
              <a:rPr lang="zh-TW" altLang="en-US" dirty="0"/>
              <a:t>學、數學、演算法及經濟模型</a:t>
            </a:r>
            <a:r>
              <a:rPr lang="zh-TW" altLang="en-US" dirty="0" smtClean="0"/>
              <a:t>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/>
              <a:t>開放</a:t>
            </a:r>
            <a:r>
              <a:rPr lang="zh-TW" altLang="en-US" dirty="0" smtClean="0"/>
              <a:t>原始碼、公開的標準，以及監控架構支持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8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無明顯表態，持平開放態度。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合作，為中國三大流行支付服務提供加密貨幣支付選項。有了這次合作之後，微信、支付寶和銀聯都能在這個新平臺上</a:t>
            </a:r>
            <a:r>
              <a:rPr lang="zh-TW" altLang="en-US" dirty="0">
                <a:solidFill>
                  <a:srgbClr val="FF0000"/>
                </a:solidFill>
              </a:rPr>
              <a:t>開放比特幣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以太幣</a:t>
            </a:r>
            <a:r>
              <a:rPr lang="zh-TW" altLang="en-US" dirty="0"/>
              <a:t>（</a:t>
            </a:r>
            <a:r>
              <a:rPr lang="en-US" altLang="zh-TW" dirty="0"/>
              <a:t>ETH</a:t>
            </a:r>
            <a:r>
              <a:rPr lang="zh-TW" altLang="en-US" dirty="0"/>
              <a:t>）</a:t>
            </a:r>
            <a:r>
              <a:rPr lang="zh-TW" altLang="en-US" dirty="0">
                <a:solidFill>
                  <a:srgbClr val="FF0000"/>
                </a:solidFill>
              </a:rPr>
              <a:t>支付</a:t>
            </a:r>
            <a:r>
              <a:rPr lang="zh-TW" altLang="en-US" dirty="0"/>
              <a:t>選項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3429000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實現財務自由有時候也很簡單，比如說用 </a:t>
            </a:r>
            <a:r>
              <a:rPr lang="en-US" altLang="zh-TW" dirty="0"/>
              <a:t>3000 </a:t>
            </a:r>
            <a:r>
              <a:rPr lang="zh-TW" altLang="en-US" dirty="0"/>
              <a:t>美元買下 </a:t>
            </a:r>
            <a:r>
              <a:rPr lang="en-US" altLang="zh-TW" dirty="0"/>
              <a:t>20000 </a:t>
            </a:r>
            <a:r>
              <a:rPr lang="zh-TW" altLang="en-US" dirty="0"/>
              <a:t>比特幣。現在這位「史密斯」先生早已辭掉了矽谷的工作，開始長達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資金投資就好</a:t>
            </a:r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7"/>
            <a:ext cx="593407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27584" y="1458937"/>
            <a:ext cx="3384376" cy="3770263"/>
            <a:chOff x="683568" y="3116832"/>
            <a:chExt cx="3384376" cy="377026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3429000"/>
              <a:ext cx="3384376" cy="301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文字方塊 4"/>
            <p:cNvSpPr txBox="1"/>
            <p:nvPr/>
          </p:nvSpPr>
          <p:spPr>
            <a:xfrm>
              <a:off x="1547664" y="3116832"/>
              <a:ext cx="201622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3900" dirty="0" smtClean="0">
                  <a:solidFill>
                    <a:srgbClr val="FF0000"/>
                  </a:solidFill>
                </a:rPr>
                <a:t>X</a:t>
              </a:r>
              <a:endParaRPr lang="zh-TW" altLang="en-US" sz="239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580112" y="1268760"/>
            <a:ext cx="2736304" cy="3770263"/>
            <a:chOff x="5580112" y="2971105"/>
            <a:chExt cx="2736304" cy="3770263"/>
          </a:xfrm>
        </p:grpSpPr>
        <p:pic>
          <p:nvPicPr>
            <p:cNvPr id="10242" name="Picture 2" descr="「星巴克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48224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/>
            <p:cNvSpPr txBox="1"/>
            <p:nvPr/>
          </p:nvSpPr>
          <p:spPr>
            <a:xfrm>
              <a:off x="5940152" y="2971105"/>
              <a:ext cx="2016224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3900" dirty="0" smtClean="0">
                  <a:solidFill>
                    <a:srgbClr val="FF0000"/>
                  </a:solidFill>
                </a:rPr>
                <a:t>X</a:t>
              </a:r>
              <a:endParaRPr lang="zh-TW" altLang="en-US" sz="239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pt\images\MaiCo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39" y="2235014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sp>
        <p:nvSpPr>
          <p:cNvPr id="5" name="橢圓 4"/>
          <p:cNvSpPr/>
          <p:nvPr/>
        </p:nvSpPr>
        <p:spPr>
          <a:xfrm>
            <a:off x="3707904" y="2564904"/>
            <a:ext cx="1728192" cy="1728192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5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3096</TotalTime>
  <Words>3065</Words>
  <Application>Microsoft Office PowerPoint</Application>
  <PresentationFormat>如螢幕大小 (4:3)</PresentationFormat>
  <Paragraphs>489</Paragraphs>
  <Slides>95</Slides>
  <Notes>15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6" baseType="lpstr">
      <vt:lpstr>Office 佈景主題</vt:lpstr>
      <vt:lpstr>講師-Edwin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近三年走勢，週線</vt:lpstr>
      <vt:lpstr>2013-&gt;2017，成長60倍!!</vt:lpstr>
      <vt:lpstr>Bitcoin 與定存獲利比較</vt:lpstr>
      <vt:lpstr>What the fuck?</vt:lpstr>
      <vt:lpstr>沒跟到這一波?</vt:lpstr>
      <vt:lpstr>Bitcoin Pizza Day</vt:lpstr>
      <vt:lpstr>現今價值: 10000*4200(USD)</vt:lpstr>
      <vt:lpstr>Bitcoin Pizza Day</vt:lpstr>
      <vt:lpstr>What the fuck?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自己的錢，自己賺，挖礦去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接收比特幣</vt:lpstr>
      <vt:lpstr>PowerPoint 簡報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帳本編號生成器</vt:lpstr>
      <vt:lpstr>礦工的一生</vt:lpstr>
      <vt:lpstr>帳本之間是有關連的!</vt:lpstr>
      <vt:lpstr>交易情境圖</vt:lpstr>
      <vt:lpstr>確認完成交易</vt:lpstr>
      <vt:lpstr>貼心小叮嚀-比特幣</vt:lpstr>
      <vt:lpstr>區塊鏈(Block chain)</vt:lpstr>
      <vt:lpstr>區塊鏈(Block chain)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PowerPoint 簡報</vt:lpstr>
      <vt:lpstr>能用區塊鏈做什麼?</vt:lpstr>
      <vt:lpstr>交易資產</vt:lpstr>
      <vt:lpstr>PowerPoint 簡報</vt:lpstr>
      <vt:lpstr>PowerPoint 簡報</vt:lpstr>
      <vt:lpstr>貼心小叮寧-區塊鏈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471</cp:revision>
  <dcterms:created xsi:type="dcterms:W3CDTF">2017-06-28T15:05:35Z</dcterms:created>
  <dcterms:modified xsi:type="dcterms:W3CDTF">2017-08-19T07:15:04Z</dcterms:modified>
</cp:coreProperties>
</file>